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1, Lecture</a:t>
            </a:r>
            <a:r>
              <a:rPr lang="en-US" baseline="0" dirty="0"/>
              <a:t> 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Part 1: The American Federalist Republic</a:t>
            </a:r>
          </a:p>
          <a:p>
            <a:r>
              <a:rPr lang="en-US" dirty="0"/>
              <a:t>Lecture 3:  U.S. State/Jurisdictional Government(s) and Structural Variations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U.S. Federal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Governmental power at any given geographic location within the United States is shared between the Federal government and a State, Territorial, or Tribal government</a:t>
            </a:r>
          </a:p>
          <a:p>
            <a:pPr lvl="1"/>
            <a:r>
              <a:rPr lang="en-US" dirty="0"/>
              <a:t>States – formal Constitutional term recognizing a geographic sovereign</a:t>
            </a:r>
          </a:p>
          <a:p>
            <a:pPr lvl="1"/>
            <a:r>
              <a:rPr lang="en-US" dirty="0"/>
              <a:t>Territorial governments – jurisdictions within the United States which are not within the boundaries of a State</a:t>
            </a:r>
          </a:p>
          <a:p>
            <a:pPr lvl="1"/>
            <a:r>
              <a:rPr lang="en-US" dirty="0"/>
              <a:t>Tribal Nations – geographic land grants, orthogonal to state and territorial boundaries, with limited grants of sovereignty to descendants of indigenous peoples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 recognized in the Constitution</a:t>
            </a:r>
          </a:p>
          <a:p>
            <a:r>
              <a:rPr lang="en-US" dirty="0"/>
              <a:t>Are sovereign within their respective territorial boundaries, except for those powers granted to the Federal government by the Constitution</a:t>
            </a:r>
          </a:p>
          <a:p>
            <a:r>
              <a:rPr lang="en-US" dirty="0"/>
              <a:t>Each has its own separate State Constitution</a:t>
            </a:r>
          </a:p>
          <a:p>
            <a:r>
              <a:rPr lang="en-US" dirty="0"/>
              <a:t>All possess “general police power”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Governmental Structure – Republican Government</a:t>
            </a:r>
          </a:p>
          <a:p>
            <a:pPr lvl="1"/>
            <a:r>
              <a:rPr lang="en-US" dirty="0"/>
              <a:t>U.S. Constitution guarantees each State a republican form of government – generally this Clause has limited power, however each state generally still has a Separation of Powers and Checks and Balances</a:t>
            </a:r>
          </a:p>
          <a:p>
            <a:pPr lvl="2"/>
            <a:r>
              <a:rPr lang="en-US" dirty="0"/>
              <a:t>State Legislature (similar to Federal legislature in purpose)</a:t>
            </a:r>
          </a:p>
          <a:p>
            <a:pPr lvl="2"/>
            <a:r>
              <a:rPr lang="en-US" dirty="0"/>
              <a:t>State Executive (more focus on domestic issues)</a:t>
            </a:r>
          </a:p>
          <a:p>
            <a:pPr lvl="2"/>
            <a:r>
              <a:rPr lang="en-US" dirty="0"/>
              <a:t>State Judicial (similar to Federal judiciary in purpose)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Variations in Governmental Structure</a:t>
            </a:r>
          </a:p>
          <a:p>
            <a:pPr lvl="1"/>
            <a:r>
              <a:rPr lang="en-US" dirty="0"/>
              <a:t>Executive:  limited variation, although term limitations for Governors vary</a:t>
            </a:r>
          </a:p>
          <a:p>
            <a:pPr lvl="2"/>
            <a:r>
              <a:rPr lang="en-US" dirty="0"/>
              <a:t>mostly variation is among which executive officers are directly elected or appointed by the Governor, e.g.,:</a:t>
            </a:r>
          </a:p>
          <a:p>
            <a:pPr lvl="3"/>
            <a:r>
              <a:rPr lang="en-US" dirty="0"/>
              <a:t>Secretary of the State (elected in CT, appointed in PA)</a:t>
            </a:r>
          </a:p>
          <a:p>
            <a:pPr lvl="3"/>
            <a:r>
              <a:rPr lang="en-US" dirty="0"/>
              <a:t>Insurance Commissioner (nominated in CT, elected in CA)</a:t>
            </a:r>
          </a:p>
          <a:p>
            <a:pPr lvl="3"/>
            <a:r>
              <a:rPr lang="en-US" dirty="0"/>
              <a:t>Commissioner of Agriculture (nominated in CT, elected in TX)</a:t>
            </a:r>
          </a:p>
          <a:p>
            <a:pPr lvl="1"/>
            <a:r>
              <a:rPr lang="en-US" dirty="0"/>
              <a:t>Legislature:  several variations, in composition, representation, and </a:t>
            </a:r>
            <a:r>
              <a:rPr lang="en-US" dirty="0" err="1"/>
              <a:t>cameralism</a:t>
            </a:r>
            <a:r>
              <a:rPr lang="en-US" dirty="0"/>
              <a:t> (number of Chambers)</a:t>
            </a:r>
          </a:p>
          <a:p>
            <a:pPr lvl="1"/>
            <a:r>
              <a:rPr lang="en-US" dirty="0"/>
              <a:t>Judicial:  several variations:  jurisdiction, appellate procedure, appointment vs. election, and tenure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Territorial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Only one specifically recognized in Constitution (District of Columbia)</a:t>
            </a:r>
          </a:p>
          <a:p>
            <a:r>
              <a:rPr lang="en-US" dirty="0"/>
              <a:t>Most are non-State possessions of the United States (D.C., Puerto Rico, Guam, U.S. Virgin Islands, Northern Mariana Islands)</a:t>
            </a:r>
          </a:p>
          <a:p>
            <a:r>
              <a:rPr lang="en-US" dirty="0"/>
              <a:t>Degree of autonomy from the Federal government varies substantially</a:t>
            </a:r>
          </a:p>
          <a:p>
            <a:r>
              <a:rPr lang="en-US" dirty="0"/>
              <a:t>Most have some approximation of a Legislature, Executive, and Judiciary</a:t>
            </a:r>
          </a:p>
          <a:p>
            <a:pPr lvl="1"/>
            <a:r>
              <a:rPr lang="en-US" i="1" dirty="0"/>
              <a:t>Note:  unlike states, not all necessarily are “separate sovereigns” from the U.S. Federal Government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Land granted to indigenous peoples by the United States in recognition of and as compensation for the taking of land by settlers who founded the United States</a:t>
            </a:r>
          </a:p>
          <a:p>
            <a:r>
              <a:rPr lang="en-US" dirty="0"/>
              <a:t>Tribal Nations are somewhat independent of State authority (most are within State boundaries)</a:t>
            </a:r>
          </a:p>
          <a:p>
            <a:pPr lvl="1"/>
            <a:r>
              <a:rPr lang="en-US" i="1" dirty="0"/>
              <a:t>McGirt v. Oklahoma</a:t>
            </a:r>
            <a:r>
              <a:rPr lang="en-US" dirty="0"/>
              <a:t>, 591 U.S. ____ (2020) – an Enrolled Tribal Member who commits a crime on Tribal land is not subject to the jurisdiction of the State(s) overlapping that Tribal land</a:t>
            </a:r>
            <a:endParaRPr lang="en-US" i="1" dirty="0"/>
          </a:p>
          <a:p>
            <a:r>
              <a:rPr lang="en-US" dirty="0"/>
              <a:t>Tribal Nations have limited autonomy from the State and Federal governments (pursuant to Federal Law and Treaties)</a:t>
            </a:r>
          </a:p>
          <a:p>
            <a:r>
              <a:rPr lang="en-US" dirty="0"/>
              <a:t>Tribal Nations do not necessarily follow the “three branch” system of government</a:t>
            </a:r>
          </a:p>
          <a:p>
            <a:r>
              <a:rPr lang="en-US" i="1" dirty="0"/>
              <a:t>Some Tribal Nations have adopted the Model Penal Code in its entirety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1507</TotalTime>
  <Words>540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Criminal Law</vt:lpstr>
      <vt:lpstr>Criminal Law</vt:lpstr>
      <vt:lpstr>The U.S. Federal Structure</vt:lpstr>
      <vt:lpstr>States</vt:lpstr>
      <vt:lpstr>States</vt:lpstr>
      <vt:lpstr>States</vt:lpstr>
      <vt:lpstr>Territorial Governments</vt:lpstr>
      <vt:lpstr>Tribal 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</cp:revision>
  <dcterms:created xsi:type="dcterms:W3CDTF">2015-12-08T06:54:18Z</dcterms:created>
  <dcterms:modified xsi:type="dcterms:W3CDTF">2023-06-19T02:18:44Z</dcterms:modified>
</cp:coreProperties>
</file>