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7D1808-3237-420F-9288-92136F088D42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9D3894-EBE2-4C07-955F-DC7F5B2DCF6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457200" y="6324600"/>
            <a:ext cx="3630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Criminal Law – Professor David Thaw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7848600" y="6324600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Slide </a:t>
            </a:r>
            <a:fld id="{11C31AB8-CB78-478E-B9A9-5AD95C348CB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5943600" y="6324600"/>
            <a:ext cx="17188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Part 1, Lecture</a:t>
            </a:r>
            <a:r>
              <a:rPr lang="en-US" baseline="0" dirty="0"/>
              <a:t> 3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B6243-16C6-4ECB-A9C7-0BC3E86105D8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Criminal Law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Part 1: The American Federalist Republic</a:t>
            </a:r>
          </a:p>
          <a:p>
            <a:r>
              <a:rPr lang="en-US" dirty="0"/>
              <a:t>Lecture 3:  U.S. State/Jurisdictional Government(s) and Structural Variations</a:t>
            </a:r>
          </a:p>
        </p:txBody>
      </p:sp>
      <p:pic>
        <p:nvPicPr>
          <p:cNvPr id="12290" name="Picture 2" descr="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1800" y="5943600"/>
            <a:ext cx="1914525" cy="685800"/>
          </a:xfrm>
          <a:prstGeom prst="rect">
            <a:avLst/>
          </a:prstGeom>
          <a:noFill/>
        </p:spPr>
      </p:pic>
      <p:pic>
        <p:nvPicPr>
          <p:cNvPr id="12292" name="Picture 4" descr="UConn.edu Homep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6019800"/>
            <a:ext cx="1600200" cy="590551"/>
          </a:xfrm>
          <a:prstGeom prst="rect">
            <a:avLst/>
          </a:prstGeom>
          <a:noFill/>
        </p:spPr>
      </p:pic>
      <p:pic>
        <p:nvPicPr>
          <p:cNvPr id="12294" name="Picture 6" descr="UConn Law Homepag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0" y="6210300"/>
            <a:ext cx="1876425" cy="266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U.S. Federal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Governmental power at any given geographic location within the United States is shared between the Federal government and a State, Territorial, or Tribal government</a:t>
            </a:r>
          </a:p>
          <a:p>
            <a:pPr lvl="1"/>
            <a:r>
              <a:rPr lang="en-US" dirty="0"/>
              <a:t>States – formal Constitutional term recognizing a geographic sovereign</a:t>
            </a:r>
          </a:p>
          <a:p>
            <a:pPr lvl="1"/>
            <a:r>
              <a:rPr lang="en-US" dirty="0"/>
              <a:t>Territorial governments – jurisdictions within the United States which are not within the boundaries of a State</a:t>
            </a:r>
          </a:p>
          <a:p>
            <a:pPr lvl="1"/>
            <a:r>
              <a:rPr lang="en-US" dirty="0"/>
              <a:t>Tribal Nations – geographic land grants, orthogonal to state and territorial boundaries, with limited grants of sovereignty to descendants of indigenous peoples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Specifically recognized in the Constitution</a:t>
            </a:r>
          </a:p>
          <a:p>
            <a:r>
              <a:rPr lang="en-US" dirty="0"/>
              <a:t>Are sovereign within their respective territorial boundaries, except for those powers granted to the Federal government by the Constitution</a:t>
            </a:r>
          </a:p>
          <a:p>
            <a:r>
              <a:rPr lang="en-US" dirty="0"/>
              <a:t>Each has its own separate State Constitution</a:t>
            </a:r>
          </a:p>
          <a:p>
            <a:r>
              <a:rPr lang="en-US" dirty="0"/>
              <a:t>All possess “general police power”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Governmental Structure – Republican Government</a:t>
            </a:r>
          </a:p>
          <a:p>
            <a:pPr lvl="1"/>
            <a:r>
              <a:rPr lang="en-US" dirty="0"/>
              <a:t>U.S. Constitution guarantees each State a republican form of government – generally this Clause has limited power, however each state generally still has a Separation of Powers and Checks and Balances</a:t>
            </a:r>
          </a:p>
          <a:p>
            <a:pPr lvl="2"/>
            <a:r>
              <a:rPr lang="en-US" dirty="0"/>
              <a:t>State Legislature (similar to Federal legislature in purpose)</a:t>
            </a:r>
          </a:p>
          <a:p>
            <a:pPr lvl="2"/>
            <a:r>
              <a:rPr lang="en-US" dirty="0"/>
              <a:t>State Executive (more focus on domestic issues)</a:t>
            </a:r>
          </a:p>
          <a:p>
            <a:pPr lvl="2"/>
            <a:r>
              <a:rPr lang="en-US" dirty="0"/>
              <a:t>State Judicial (similar to Federal judiciary in purpose)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Variations in Governmental Structure</a:t>
            </a:r>
          </a:p>
          <a:p>
            <a:pPr lvl="1"/>
            <a:r>
              <a:rPr lang="en-US" dirty="0"/>
              <a:t>Executive:  limited variation, although term limitations for Governors vary</a:t>
            </a:r>
          </a:p>
          <a:p>
            <a:pPr lvl="2"/>
            <a:r>
              <a:rPr lang="en-US" dirty="0"/>
              <a:t>mostly variation is among which executive officers are directly elected or appointed by the Governor, e.g.,:</a:t>
            </a:r>
          </a:p>
          <a:p>
            <a:pPr lvl="3"/>
            <a:r>
              <a:rPr lang="en-US" dirty="0"/>
              <a:t>Secretary of the State (elected in CT, appointed in PA)</a:t>
            </a:r>
          </a:p>
          <a:p>
            <a:pPr lvl="3"/>
            <a:r>
              <a:rPr lang="en-US" dirty="0"/>
              <a:t>Insurance Commissioner (nominated in CT, elected in CA)</a:t>
            </a:r>
          </a:p>
          <a:p>
            <a:pPr lvl="3"/>
            <a:r>
              <a:rPr lang="en-US" dirty="0"/>
              <a:t>Commissioner of Agriculture (nominated in CT, elected in TX)</a:t>
            </a:r>
          </a:p>
          <a:p>
            <a:pPr lvl="1"/>
            <a:r>
              <a:rPr lang="en-US" dirty="0"/>
              <a:t>Legislature:  several variations, in composition, representation, and </a:t>
            </a:r>
            <a:r>
              <a:rPr lang="en-US" dirty="0" err="1"/>
              <a:t>cameralism</a:t>
            </a:r>
            <a:r>
              <a:rPr lang="en-US" dirty="0"/>
              <a:t> (number of Chambers)</a:t>
            </a:r>
          </a:p>
          <a:p>
            <a:pPr lvl="1"/>
            <a:r>
              <a:rPr lang="en-US" dirty="0"/>
              <a:t>Judicial:  several variations:  jurisdiction, appellate procedure, appointment vs. election, and tenure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Territorial Governments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Only one specifically recognized in Constitution (District of Columbia)</a:t>
            </a:r>
          </a:p>
          <a:p>
            <a:r>
              <a:rPr lang="en-US" dirty="0"/>
              <a:t>Most are non-State possessions of the United States (D.C., Puerto Rico, Guam, U.S. Virgin Islands, Northern Mariana Islands)</a:t>
            </a:r>
          </a:p>
          <a:p>
            <a:r>
              <a:rPr lang="en-US" dirty="0"/>
              <a:t>Degree of autonomy from the Federal government varies substantially</a:t>
            </a:r>
          </a:p>
          <a:p>
            <a:r>
              <a:rPr lang="en-US" dirty="0"/>
              <a:t>Most have some approximation of a Legislature, Executive, and Judiciary</a:t>
            </a:r>
          </a:p>
          <a:p>
            <a:pPr lvl="1"/>
            <a:r>
              <a:rPr lang="en-US" i="1" dirty="0"/>
              <a:t>Note:  unlike states, not all necessarily are “separate sovereigns” from the U.S. Federal Government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Tribal Nations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Land granted to indigenous peoples by the United States in recognition of and as compensation for the taking of land by settlers who founded the United States</a:t>
            </a:r>
          </a:p>
          <a:p>
            <a:r>
              <a:rPr lang="en-US" dirty="0"/>
              <a:t>Tribal Nations are somewhat independent of State authority (most are within State boundaries)</a:t>
            </a:r>
          </a:p>
          <a:p>
            <a:pPr lvl="1"/>
            <a:r>
              <a:rPr lang="en-US" i="1" dirty="0"/>
              <a:t>McGirt v. Oklahoma</a:t>
            </a:r>
            <a:r>
              <a:rPr lang="en-US" dirty="0"/>
              <a:t>, 591 U.S. ____ (2020) – an Enrolled Tribal Member who commits a crime on Tribal land is not subject to the jurisdiction of the State(s) overlapping that Tribal land</a:t>
            </a:r>
            <a:endParaRPr lang="en-US" i="1" dirty="0"/>
          </a:p>
          <a:p>
            <a:r>
              <a:rPr lang="en-US" dirty="0"/>
              <a:t>Tribal Nations have limited autonomy from the State and Federal governments (pursuant to Federal Law and Treaties)</a:t>
            </a:r>
          </a:p>
          <a:p>
            <a:r>
              <a:rPr lang="en-US" dirty="0"/>
              <a:t>Tribal Nations do not necessarily follow the “three branch” system of government</a:t>
            </a:r>
          </a:p>
          <a:p>
            <a:r>
              <a:rPr lang="en-US" i="1" dirty="0"/>
              <a:t>Some Tribal Nations have adopted the Model Penal Code in its entirety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riminal La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Criminal Law</Template>
  <TotalTime>1507</TotalTime>
  <Words>540</Words>
  <Application>Microsoft Office PowerPoint</Application>
  <PresentationFormat>On-screen Show (4:3)</PresentationFormat>
  <Paragraphs>41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Criminal Law</vt:lpstr>
      <vt:lpstr>Criminal Law</vt:lpstr>
      <vt:lpstr>The U.S. Federal Structure</vt:lpstr>
      <vt:lpstr>States</vt:lpstr>
      <vt:lpstr>States</vt:lpstr>
      <vt:lpstr>States</vt:lpstr>
      <vt:lpstr>Territorial Governments</vt:lpstr>
      <vt:lpstr>Tribal Nations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Criminal Law</dc:title>
  <dc:creator>David Thaw</dc:creator>
  <cp:lastModifiedBy>David Thaw</cp:lastModifiedBy>
  <cp:revision>7</cp:revision>
  <dcterms:created xsi:type="dcterms:W3CDTF">2015-12-08T06:54:18Z</dcterms:created>
  <dcterms:modified xsi:type="dcterms:W3CDTF">2023-06-19T02:18:44Z</dcterms:modified>
</cp:coreProperties>
</file>